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5" r:id="rId8"/>
    <p:sldId id="261" r:id="rId9"/>
    <p:sldId id="262" r:id="rId10"/>
    <p:sldId id="263"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9A2EE213-FB8E-4D85-B5A9-2806ADCE348B}"/>
    <pc:docChg chg="undo custSel modSld">
      <pc:chgData name="Carli Hansen" userId="bcafb5cc-c472-48e4-901a-b2958ad60e60" providerId="ADAL" clId="{9A2EE213-FB8E-4D85-B5A9-2806ADCE348B}" dt="2022-12-06T22:13:26.559" v="189" actId="20577"/>
      <pc:docMkLst>
        <pc:docMk/>
      </pc:docMkLst>
      <pc:sldChg chg="modSp mod">
        <pc:chgData name="Carli Hansen" userId="bcafb5cc-c472-48e4-901a-b2958ad60e60" providerId="ADAL" clId="{9A2EE213-FB8E-4D85-B5A9-2806ADCE348B}" dt="2022-12-06T22:02:07.364" v="2" actId="20577"/>
        <pc:sldMkLst>
          <pc:docMk/>
          <pc:sldMk cId="0" sldId="256"/>
        </pc:sldMkLst>
        <pc:spChg chg="mod">
          <ac:chgData name="Carli Hansen" userId="bcafb5cc-c472-48e4-901a-b2958ad60e60" providerId="ADAL" clId="{9A2EE213-FB8E-4D85-B5A9-2806ADCE348B}" dt="2022-12-06T22:02:07.364" v="2" actId="20577"/>
          <ac:spMkLst>
            <pc:docMk/>
            <pc:sldMk cId="0" sldId="256"/>
            <ac:spMk id="2" creationId="{00000000-0000-0000-0000-000000000000}"/>
          </ac:spMkLst>
        </pc:spChg>
      </pc:sldChg>
      <pc:sldChg chg="modSp mod">
        <pc:chgData name="Carli Hansen" userId="bcafb5cc-c472-48e4-901a-b2958ad60e60" providerId="ADAL" clId="{9A2EE213-FB8E-4D85-B5A9-2806ADCE348B}" dt="2022-12-06T22:02:32.563" v="6" actId="20577"/>
        <pc:sldMkLst>
          <pc:docMk/>
          <pc:sldMk cId="0" sldId="257"/>
        </pc:sldMkLst>
        <pc:spChg chg="mod">
          <ac:chgData name="Carli Hansen" userId="bcafb5cc-c472-48e4-901a-b2958ad60e60" providerId="ADAL" clId="{9A2EE213-FB8E-4D85-B5A9-2806ADCE348B}" dt="2022-12-06T22:02:32.563" v="6" actId="20577"/>
          <ac:spMkLst>
            <pc:docMk/>
            <pc:sldMk cId="0" sldId="257"/>
            <ac:spMk id="2" creationId="{00000000-0000-0000-0000-000000000000}"/>
          </ac:spMkLst>
        </pc:spChg>
      </pc:sldChg>
      <pc:sldChg chg="modSp mod">
        <pc:chgData name="Carli Hansen" userId="bcafb5cc-c472-48e4-901a-b2958ad60e60" providerId="ADAL" clId="{9A2EE213-FB8E-4D85-B5A9-2806ADCE348B}" dt="2022-12-06T22:04:44.709" v="12" actId="20577"/>
        <pc:sldMkLst>
          <pc:docMk/>
          <pc:sldMk cId="0" sldId="258"/>
        </pc:sldMkLst>
        <pc:spChg chg="mod">
          <ac:chgData name="Carli Hansen" userId="bcafb5cc-c472-48e4-901a-b2958ad60e60" providerId="ADAL" clId="{9A2EE213-FB8E-4D85-B5A9-2806ADCE348B}" dt="2022-12-06T22:02:53.794" v="7" actId="20577"/>
          <ac:spMkLst>
            <pc:docMk/>
            <pc:sldMk cId="0" sldId="258"/>
            <ac:spMk id="2" creationId="{00000000-0000-0000-0000-000000000000}"/>
          </ac:spMkLst>
        </pc:spChg>
        <pc:spChg chg="mod">
          <ac:chgData name="Carli Hansen" userId="bcafb5cc-c472-48e4-901a-b2958ad60e60" providerId="ADAL" clId="{9A2EE213-FB8E-4D85-B5A9-2806ADCE348B}" dt="2022-12-06T22:04:44.709" v="12" actId="20577"/>
          <ac:spMkLst>
            <pc:docMk/>
            <pc:sldMk cId="0" sldId="258"/>
            <ac:spMk id="3" creationId="{00000000-0000-0000-0000-000000000000}"/>
          </ac:spMkLst>
        </pc:spChg>
      </pc:sldChg>
      <pc:sldChg chg="modSp mod">
        <pc:chgData name="Carli Hansen" userId="bcafb5cc-c472-48e4-901a-b2958ad60e60" providerId="ADAL" clId="{9A2EE213-FB8E-4D85-B5A9-2806ADCE348B}" dt="2022-12-06T22:06:07.397" v="38" actId="20577"/>
        <pc:sldMkLst>
          <pc:docMk/>
          <pc:sldMk cId="0" sldId="259"/>
        </pc:sldMkLst>
        <pc:spChg chg="mod">
          <ac:chgData name="Carli Hansen" userId="bcafb5cc-c472-48e4-901a-b2958ad60e60" providerId="ADAL" clId="{9A2EE213-FB8E-4D85-B5A9-2806ADCE348B}" dt="2022-12-06T22:04:49.279" v="13" actId="20577"/>
          <ac:spMkLst>
            <pc:docMk/>
            <pc:sldMk cId="0" sldId="259"/>
            <ac:spMk id="2" creationId="{00000000-0000-0000-0000-000000000000}"/>
          </ac:spMkLst>
        </pc:spChg>
        <pc:spChg chg="mod">
          <ac:chgData name="Carli Hansen" userId="bcafb5cc-c472-48e4-901a-b2958ad60e60" providerId="ADAL" clId="{9A2EE213-FB8E-4D85-B5A9-2806ADCE348B}" dt="2022-12-06T22:06:07.397" v="38" actId="20577"/>
          <ac:spMkLst>
            <pc:docMk/>
            <pc:sldMk cId="0" sldId="259"/>
            <ac:spMk id="3" creationId="{00000000-0000-0000-0000-000000000000}"/>
          </ac:spMkLst>
        </pc:spChg>
      </pc:sldChg>
      <pc:sldChg chg="modSp mod">
        <pc:chgData name="Carli Hansen" userId="bcafb5cc-c472-48e4-901a-b2958ad60e60" providerId="ADAL" clId="{9A2EE213-FB8E-4D85-B5A9-2806ADCE348B}" dt="2022-12-06T22:06:28.902" v="43" actId="20577"/>
        <pc:sldMkLst>
          <pc:docMk/>
          <pc:sldMk cId="0" sldId="260"/>
        </pc:sldMkLst>
        <pc:spChg chg="mod">
          <ac:chgData name="Carli Hansen" userId="bcafb5cc-c472-48e4-901a-b2958ad60e60" providerId="ADAL" clId="{9A2EE213-FB8E-4D85-B5A9-2806ADCE348B}" dt="2022-12-06T22:06:28.902" v="43" actId="20577"/>
          <ac:spMkLst>
            <pc:docMk/>
            <pc:sldMk cId="0" sldId="260"/>
            <ac:spMk id="3" creationId="{00000000-0000-0000-0000-000000000000}"/>
          </ac:spMkLst>
        </pc:spChg>
      </pc:sldChg>
      <pc:sldChg chg="modSp mod">
        <pc:chgData name="Carli Hansen" userId="bcafb5cc-c472-48e4-901a-b2958ad60e60" providerId="ADAL" clId="{9A2EE213-FB8E-4D85-B5A9-2806ADCE348B}" dt="2022-12-06T22:09:17.750" v="88" actId="20577"/>
        <pc:sldMkLst>
          <pc:docMk/>
          <pc:sldMk cId="0" sldId="261"/>
        </pc:sldMkLst>
        <pc:spChg chg="mod">
          <ac:chgData name="Carli Hansen" userId="bcafb5cc-c472-48e4-901a-b2958ad60e60" providerId="ADAL" clId="{9A2EE213-FB8E-4D85-B5A9-2806ADCE348B}" dt="2022-12-06T22:09:17.750" v="88" actId="20577"/>
          <ac:spMkLst>
            <pc:docMk/>
            <pc:sldMk cId="0" sldId="261"/>
            <ac:spMk id="2" creationId="{00000000-0000-0000-0000-000000000000}"/>
          </ac:spMkLst>
        </pc:spChg>
      </pc:sldChg>
      <pc:sldChg chg="modSp mod">
        <pc:chgData name="Carli Hansen" userId="bcafb5cc-c472-48e4-901a-b2958ad60e60" providerId="ADAL" clId="{9A2EE213-FB8E-4D85-B5A9-2806ADCE348B}" dt="2022-12-06T22:08:44.750" v="86" actId="113"/>
        <pc:sldMkLst>
          <pc:docMk/>
          <pc:sldMk cId="0" sldId="262"/>
        </pc:sldMkLst>
        <pc:spChg chg="mod">
          <ac:chgData name="Carli Hansen" userId="bcafb5cc-c472-48e4-901a-b2958ad60e60" providerId="ADAL" clId="{9A2EE213-FB8E-4D85-B5A9-2806ADCE348B}" dt="2022-12-06T22:08:44.750" v="86" actId="113"/>
          <ac:spMkLst>
            <pc:docMk/>
            <pc:sldMk cId="0" sldId="262"/>
            <ac:spMk id="3" creationId="{00000000-0000-0000-0000-000000000000}"/>
          </ac:spMkLst>
        </pc:spChg>
      </pc:sldChg>
      <pc:sldChg chg="modSp mod">
        <pc:chgData name="Carli Hansen" userId="bcafb5cc-c472-48e4-901a-b2958ad60e60" providerId="ADAL" clId="{9A2EE213-FB8E-4D85-B5A9-2806ADCE348B}" dt="2022-12-06T22:08:54.059" v="87" actId="20577"/>
        <pc:sldMkLst>
          <pc:docMk/>
          <pc:sldMk cId="0" sldId="263"/>
        </pc:sldMkLst>
        <pc:spChg chg="mod">
          <ac:chgData name="Carli Hansen" userId="bcafb5cc-c472-48e4-901a-b2958ad60e60" providerId="ADAL" clId="{9A2EE213-FB8E-4D85-B5A9-2806ADCE348B}" dt="2022-12-06T22:08:54.059" v="87" actId="20577"/>
          <ac:spMkLst>
            <pc:docMk/>
            <pc:sldMk cId="0" sldId="263"/>
            <ac:spMk id="2" creationId="{00000000-0000-0000-0000-000000000000}"/>
          </ac:spMkLst>
        </pc:spChg>
      </pc:sldChg>
      <pc:sldChg chg="modSp mod">
        <pc:chgData name="Carli Hansen" userId="bcafb5cc-c472-48e4-901a-b2958ad60e60" providerId="ADAL" clId="{9A2EE213-FB8E-4D85-B5A9-2806ADCE348B}" dt="2022-12-06T22:06:42.616" v="44" actId="20577"/>
        <pc:sldMkLst>
          <pc:docMk/>
          <pc:sldMk cId="0" sldId="264"/>
        </pc:sldMkLst>
        <pc:spChg chg="mod">
          <ac:chgData name="Carli Hansen" userId="bcafb5cc-c472-48e4-901a-b2958ad60e60" providerId="ADAL" clId="{9A2EE213-FB8E-4D85-B5A9-2806ADCE348B}" dt="2022-12-06T22:06:42.616" v="44" actId="20577"/>
          <ac:spMkLst>
            <pc:docMk/>
            <pc:sldMk cId="0" sldId="264"/>
            <ac:spMk id="2" creationId="{00000000-0000-0000-0000-000000000000}"/>
          </ac:spMkLst>
        </pc:spChg>
      </pc:sldChg>
      <pc:sldChg chg="modSp mod">
        <pc:chgData name="Carli Hansen" userId="bcafb5cc-c472-48e4-901a-b2958ad60e60" providerId="ADAL" clId="{9A2EE213-FB8E-4D85-B5A9-2806ADCE348B}" dt="2022-12-06T22:07:41.371" v="53" actId="27636"/>
        <pc:sldMkLst>
          <pc:docMk/>
          <pc:sldMk cId="0" sldId="265"/>
        </pc:sldMkLst>
        <pc:spChg chg="mod">
          <ac:chgData name="Carli Hansen" userId="bcafb5cc-c472-48e4-901a-b2958ad60e60" providerId="ADAL" clId="{9A2EE213-FB8E-4D85-B5A9-2806ADCE348B}" dt="2022-12-06T22:07:41.371" v="53" actId="27636"/>
          <ac:spMkLst>
            <pc:docMk/>
            <pc:sldMk cId="0" sldId="265"/>
            <ac:spMk id="3" creationId="{00000000-0000-0000-0000-000000000000}"/>
          </ac:spMkLst>
        </pc:spChg>
      </pc:sldChg>
      <pc:sldChg chg="modSp mod">
        <pc:chgData name="Carli Hansen" userId="bcafb5cc-c472-48e4-901a-b2958ad60e60" providerId="ADAL" clId="{9A2EE213-FB8E-4D85-B5A9-2806ADCE348B}" dt="2022-12-06T22:09:49.590" v="113" actId="27636"/>
        <pc:sldMkLst>
          <pc:docMk/>
          <pc:sldMk cId="0" sldId="266"/>
        </pc:sldMkLst>
        <pc:spChg chg="mod">
          <ac:chgData name="Carli Hansen" userId="bcafb5cc-c472-48e4-901a-b2958ad60e60" providerId="ADAL" clId="{9A2EE213-FB8E-4D85-B5A9-2806ADCE348B}" dt="2022-12-06T22:09:49.590" v="113" actId="27636"/>
          <ac:spMkLst>
            <pc:docMk/>
            <pc:sldMk cId="0" sldId="266"/>
            <ac:spMk id="3" creationId="{00000000-0000-0000-0000-000000000000}"/>
          </ac:spMkLst>
        </pc:spChg>
      </pc:sldChg>
      <pc:sldChg chg="modSp mod">
        <pc:chgData name="Carli Hansen" userId="bcafb5cc-c472-48e4-901a-b2958ad60e60" providerId="ADAL" clId="{9A2EE213-FB8E-4D85-B5A9-2806ADCE348B}" dt="2022-12-06T22:10:48.884" v="122" actId="20577"/>
        <pc:sldMkLst>
          <pc:docMk/>
          <pc:sldMk cId="0" sldId="268"/>
        </pc:sldMkLst>
        <pc:spChg chg="mod">
          <ac:chgData name="Carli Hansen" userId="bcafb5cc-c472-48e4-901a-b2958ad60e60" providerId="ADAL" clId="{9A2EE213-FB8E-4D85-B5A9-2806ADCE348B}" dt="2022-12-06T22:10:48.884" v="122" actId="20577"/>
          <ac:spMkLst>
            <pc:docMk/>
            <pc:sldMk cId="0" sldId="268"/>
            <ac:spMk id="3" creationId="{00000000-0000-0000-0000-000000000000}"/>
          </ac:spMkLst>
        </pc:spChg>
      </pc:sldChg>
      <pc:sldChg chg="modSp mod">
        <pc:chgData name="Carli Hansen" userId="bcafb5cc-c472-48e4-901a-b2958ad60e60" providerId="ADAL" clId="{9A2EE213-FB8E-4D85-B5A9-2806ADCE348B}" dt="2022-12-06T22:12:14.262" v="177" actId="27636"/>
        <pc:sldMkLst>
          <pc:docMk/>
          <pc:sldMk cId="0" sldId="270"/>
        </pc:sldMkLst>
        <pc:spChg chg="mod">
          <ac:chgData name="Carli Hansen" userId="bcafb5cc-c472-48e4-901a-b2958ad60e60" providerId="ADAL" clId="{9A2EE213-FB8E-4D85-B5A9-2806ADCE348B}" dt="2022-12-06T22:12:14.262" v="177" actId="27636"/>
          <ac:spMkLst>
            <pc:docMk/>
            <pc:sldMk cId="0" sldId="270"/>
            <ac:spMk id="3" creationId="{00000000-0000-0000-0000-000000000000}"/>
          </ac:spMkLst>
        </pc:spChg>
      </pc:sldChg>
      <pc:sldChg chg="modSp mod">
        <pc:chgData name="Carli Hansen" userId="bcafb5cc-c472-48e4-901a-b2958ad60e60" providerId="ADAL" clId="{9A2EE213-FB8E-4D85-B5A9-2806ADCE348B}" dt="2022-12-06T22:12:34.064" v="182" actId="20577"/>
        <pc:sldMkLst>
          <pc:docMk/>
          <pc:sldMk cId="0" sldId="272"/>
        </pc:sldMkLst>
        <pc:spChg chg="mod">
          <ac:chgData name="Carli Hansen" userId="bcafb5cc-c472-48e4-901a-b2958ad60e60" providerId="ADAL" clId="{9A2EE213-FB8E-4D85-B5A9-2806ADCE348B}" dt="2022-12-06T22:12:34.064" v="182" actId="20577"/>
          <ac:spMkLst>
            <pc:docMk/>
            <pc:sldMk cId="0" sldId="272"/>
            <ac:spMk id="2" creationId="{00000000-0000-0000-0000-000000000000}"/>
          </ac:spMkLst>
        </pc:spChg>
      </pc:sldChg>
      <pc:sldChg chg="modSp mod">
        <pc:chgData name="Carli Hansen" userId="bcafb5cc-c472-48e4-901a-b2958ad60e60" providerId="ADAL" clId="{9A2EE213-FB8E-4D85-B5A9-2806ADCE348B}" dt="2022-12-06T22:13:15.983" v="187" actId="20577"/>
        <pc:sldMkLst>
          <pc:docMk/>
          <pc:sldMk cId="0" sldId="273"/>
        </pc:sldMkLst>
        <pc:spChg chg="mod">
          <ac:chgData name="Carli Hansen" userId="bcafb5cc-c472-48e4-901a-b2958ad60e60" providerId="ADAL" clId="{9A2EE213-FB8E-4D85-B5A9-2806ADCE348B}" dt="2022-12-06T22:13:15.983" v="187" actId="20577"/>
          <ac:spMkLst>
            <pc:docMk/>
            <pc:sldMk cId="0" sldId="273"/>
            <ac:spMk id="3" creationId="{00000000-0000-0000-0000-000000000000}"/>
          </ac:spMkLst>
        </pc:spChg>
      </pc:sldChg>
      <pc:sldChg chg="modSp mod">
        <pc:chgData name="Carli Hansen" userId="bcafb5cc-c472-48e4-901a-b2958ad60e60" providerId="ADAL" clId="{9A2EE213-FB8E-4D85-B5A9-2806ADCE348B}" dt="2022-12-06T22:13:26.559" v="189" actId="20577"/>
        <pc:sldMkLst>
          <pc:docMk/>
          <pc:sldMk cId="0" sldId="274"/>
        </pc:sldMkLst>
        <pc:spChg chg="mod">
          <ac:chgData name="Carli Hansen" userId="bcafb5cc-c472-48e4-901a-b2958ad60e60" providerId="ADAL" clId="{9A2EE213-FB8E-4D85-B5A9-2806ADCE348B}" dt="2022-12-06T22:13:26.559" v="189" actId="20577"/>
          <ac:spMkLst>
            <pc:docMk/>
            <pc:sldMk cId="0" sldId="274"/>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697F21D-9771-4288-B113-78990FA7C2C1}"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97F21D-9771-4288-B113-78990FA7C2C1}"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97F21D-9771-4288-B113-78990FA7C2C1}"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97F21D-9771-4288-B113-78990FA7C2C1}"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7F21D-9771-4288-B113-78990FA7C2C1}"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97F21D-9771-4288-B113-78990FA7C2C1}"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97F21D-9771-4288-B113-78990FA7C2C1}" type="datetimeFigureOut">
              <a:rPr lang="en-US" smtClean="0"/>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97F21D-9771-4288-B113-78990FA7C2C1}" type="datetimeFigureOut">
              <a:rPr lang="en-US" smtClean="0"/>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7F21D-9771-4288-B113-78990FA7C2C1}" type="datetimeFigureOut">
              <a:rPr lang="en-US" smtClean="0"/>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97F21D-9771-4288-B113-78990FA7C2C1}"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97F21D-9771-4288-B113-78990FA7C2C1}"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BB330-6BAC-4BF2-9869-021459A64F5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97F21D-9771-4288-B113-78990FA7C2C1}" type="datetimeFigureOut">
              <a:rPr lang="en-US" smtClean="0"/>
              <a:t>12/6/2022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EBB330-6BAC-4BF2-9869-021459A64F5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Selecting Data Analysis Techniques</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options</a:t>
            </a:r>
          </a:p>
        </p:txBody>
      </p:sp>
      <p:sp>
        <p:nvSpPr>
          <p:cNvPr id="3" name="Content Placeholder 2"/>
          <p:cNvSpPr>
            <a:spLocks noGrp="1"/>
          </p:cNvSpPr>
          <p:nvPr>
            <p:ph idx="1"/>
          </p:nvPr>
        </p:nvSpPr>
        <p:spPr/>
        <p:txBody>
          <a:bodyPr/>
          <a:lstStyle/>
          <a:p>
            <a:r>
              <a:rPr lang="en-US" dirty="0"/>
              <a:t>If the predictor variable is a binary (TWO groups or factors) we can do t-test. An ANOVA is an </a:t>
            </a:r>
            <a:r>
              <a:rPr lang="en-US" b="1" dirty="0"/>
              <a:t>option</a:t>
            </a:r>
            <a:r>
              <a:rPr lang="en-US" dirty="0"/>
              <a:t>.</a:t>
            </a:r>
          </a:p>
          <a:p>
            <a:r>
              <a:rPr lang="en-US" dirty="0"/>
              <a:t>If the predictor variable has more than two categories, we MUST do an ANOVA.</a:t>
            </a:r>
          </a:p>
          <a:p>
            <a:r>
              <a:rPr lang="en-US" dirty="0"/>
              <a:t>Look at the examples on the previous slide:  which ones have to be analyzed with an ANOVA? For which could we do a t-test?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Proportions too!</a:t>
            </a:r>
          </a:p>
        </p:txBody>
      </p:sp>
      <p:sp>
        <p:nvSpPr>
          <p:cNvPr id="3" name="Content Placeholder 2"/>
          <p:cNvSpPr>
            <a:spLocks noGrp="1"/>
          </p:cNvSpPr>
          <p:nvPr>
            <p:ph idx="1"/>
          </p:nvPr>
        </p:nvSpPr>
        <p:spPr/>
        <p:txBody>
          <a:bodyPr>
            <a:normAutofit fontScale="92500" lnSpcReduction="10000"/>
          </a:bodyPr>
          <a:lstStyle/>
          <a:p>
            <a:r>
              <a:rPr lang="en-US" dirty="0"/>
              <a:t>Remember that the outcome variable in Compare Means procedure can be a proportion for a binary variable, as well as a mean for a regular numerical variable.</a:t>
            </a:r>
          </a:p>
          <a:p>
            <a:r>
              <a:rPr lang="en-US" dirty="0"/>
              <a:t>For example, outcomes—survival rates for different categories of passenger tickets on the Titanic; “yes or no” questions like basketball fandom; voting choice in a two-candidate election.</a:t>
            </a:r>
          </a:p>
          <a:p>
            <a:r>
              <a:rPr lang="en-US" dirty="0"/>
              <a:t>Remember to code the binary outcome as 0 or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Post-hoc result for ANOVA</a:t>
            </a:r>
          </a:p>
        </p:txBody>
      </p:sp>
      <p:sp>
        <p:nvSpPr>
          <p:cNvPr id="3" name="Content Placeholder 2"/>
          <p:cNvSpPr>
            <a:spLocks noGrp="1"/>
          </p:cNvSpPr>
          <p:nvPr>
            <p:ph idx="1"/>
          </p:nvPr>
        </p:nvSpPr>
        <p:spPr/>
        <p:txBody>
          <a:bodyPr>
            <a:normAutofit fontScale="92500"/>
          </a:bodyPr>
          <a:lstStyle/>
          <a:p>
            <a:r>
              <a:rPr lang="en-US" dirty="0"/>
              <a:t>If the predictor variable has only two categories (always the case in a t-test), we do NOT need to further analyze a statistically significant result.</a:t>
            </a:r>
          </a:p>
          <a:p>
            <a:r>
              <a:rPr lang="en-US" dirty="0"/>
              <a:t>But if the ANOVA has a multi-category predictor variable and a significant result, we have to do a “post-hoc” test to see which PAIRS of categories have significantly different means (or proportions) for the outcome variable. </a:t>
            </a:r>
            <a:r>
              <a:rPr lang="en-US" dirty="0" err="1"/>
              <a:t>Bonferroni</a:t>
            </a:r>
            <a:r>
              <a:rPr lang="en-US" dirty="0"/>
              <a:t> is recommended.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a:t>
            </a:r>
          </a:p>
        </p:txBody>
      </p:sp>
      <p:sp>
        <p:nvSpPr>
          <p:cNvPr id="3" name="Content Placeholder 2"/>
          <p:cNvSpPr>
            <a:spLocks noGrp="1"/>
          </p:cNvSpPr>
          <p:nvPr>
            <p:ph idx="1"/>
          </p:nvPr>
        </p:nvSpPr>
        <p:spPr/>
        <p:txBody>
          <a:bodyPr>
            <a:normAutofit lnSpcReduction="10000"/>
          </a:bodyPr>
          <a:lstStyle/>
          <a:p>
            <a:r>
              <a:rPr lang="en-US" dirty="0"/>
              <a:t>In a Two-Way ANOVA, we can compare means (or proportions) of the outcome variable for TWO categorical/binary predictor variables. </a:t>
            </a:r>
          </a:p>
          <a:p>
            <a:r>
              <a:rPr lang="en-US" dirty="0"/>
              <a:t>Example: We use TWO multi-category predictor variables (RELIGION </a:t>
            </a:r>
            <a:r>
              <a:rPr lang="en-US" b="1" dirty="0"/>
              <a:t>and</a:t>
            </a:r>
            <a:r>
              <a:rPr lang="en-US" dirty="0"/>
              <a:t> a three-category GENDER variable</a:t>
            </a:r>
            <a:r>
              <a:rPr lang="en-US" i="1" dirty="0"/>
              <a:t>—man, woman, and non-binary</a:t>
            </a:r>
            <a:r>
              <a:rPr lang="en-US" dirty="0"/>
              <a:t>) to see if these variables predict differences in the outcome—mean TIME ON SOCIAL MEDIA.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Cross-tabs/contingency tables</a:t>
            </a:r>
          </a:p>
        </p:txBody>
      </p:sp>
      <p:sp>
        <p:nvSpPr>
          <p:cNvPr id="3" name="Content Placeholder 2"/>
          <p:cNvSpPr>
            <a:spLocks noGrp="1"/>
          </p:cNvSpPr>
          <p:nvPr>
            <p:ph idx="1"/>
          </p:nvPr>
        </p:nvSpPr>
        <p:spPr/>
        <p:txBody>
          <a:bodyPr>
            <a:normAutofit lnSpcReduction="10000"/>
          </a:bodyPr>
          <a:lstStyle/>
          <a:p>
            <a:r>
              <a:rPr lang="en-US" dirty="0"/>
              <a:t>Cross-tabs are mandatory if we have two multi-category variables (both the predictor and the outcome).</a:t>
            </a:r>
          </a:p>
          <a:p>
            <a:r>
              <a:rPr lang="en-US" dirty="0"/>
              <a:t>They may be used if either or both of the two variables is/are binary. </a:t>
            </a:r>
          </a:p>
          <a:p>
            <a:r>
              <a:rPr lang="en-US" dirty="0"/>
              <a:t>Do NOT even think of using cross-tabs if one or the other variable is numerical with a big range of values. You will get a MONSTER and completely unreadable table.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a:bodyPr>
          <a:lstStyle/>
          <a:p>
            <a:r>
              <a:rPr lang="en-US" dirty="0"/>
              <a:t>Is an individual’s RELIGION (multi-category nominal variable) related to POLITICAL VIEWS (defined as a five-category variable: </a:t>
            </a:r>
            <a:r>
              <a:rPr lang="en-US" i="1" dirty="0"/>
              <a:t>left-wing, liberal, center, conservative, right-wing)?</a:t>
            </a:r>
          </a:p>
          <a:p>
            <a:r>
              <a:rPr lang="en-US" dirty="0"/>
              <a:t>Is a person’s regional LOCATION (</a:t>
            </a:r>
            <a:r>
              <a:rPr lang="en-US" i="1" dirty="0"/>
              <a:t>northwest, southwest, northeast, southeast</a:t>
            </a:r>
            <a:r>
              <a:rPr lang="en-US" dirty="0"/>
              <a:t>) related to a five-point Likert-type item about GUN SAFETY REGULATION?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Chi-square and Measures of Association</a:t>
            </a:r>
          </a:p>
        </p:txBody>
      </p:sp>
      <p:sp>
        <p:nvSpPr>
          <p:cNvPr id="3" name="Content Placeholder 2"/>
          <p:cNvSpPr>
            <a:spLocks noGrp="1"/>
          </p:cNvSpPr>
          <p:nvPr>
            <p:ph idx="1"/>
          </p:nvPr>
        </p:nvSpPr>
        <p:spPr/>
        <p:txBody>
          <a:bodyPr/>
          <a:lstStyle/>
          <a:p>
            <a:r>
              <a:rPr lang="en-US" dirty="0"/>
              <a:t>Many researchers just look at the result for a chi-square test of significance; others also look at the measures of association—consult text for which to use, noting whether your categorical variable is nominal or ordinal.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Layering third variable</a:t>
            </a:r>
          </a:p>
        </p:txBody>
      </p:sp>
      <p:sp>
        <p:nvSpPr>
          <p:cNvPr id="3" name="Content Placeholder 2"/>
          <p:cNvSpPr>
            <a:spLocks noGrp="1"/>
          </p:cNvSpPr>
          <p:nvPr>
            <p:ph idx="1"/>
          </p:nvPr>
        </p:nvSpPr>
        <p:spPr/>
        <p:txBody>
          <a:bodyPr>
            <a:normAutofit fontScale="92500"/>
          </a:bodyPr>
          <a:lstStyle/>
          <a:p>
            <a:r>
              <a:rPr lang="en-US" dirty="0"/>
              <a:t>A contingency table can be elaborated with a layering variable, usually inserted into the rows.</a:t>
            </a:r>
          </a:p>
          <a:p>
            <a:r>
              <a:rPr lang="en-US" dirty="0"/>
              <a:t>This third variable helps us to see if the initial </a:t>
            </a:r>
            <a:r>
              <a:rPr lang="en-US" dirty="0" err="1"/>
              <a:t>bivariate</a:t>
            </a:r>
            <a:r>
              <a:rPr lang="en-US" dirty="0"/>
              <a:t> (“0-order”) relationship is spurious or intervening or whether an interaction effect is revealed.</a:t>
            </a:r>
          </a:p>
          <a:p>
            <a:r>
              <a:rPr lang="en-US" dirty="0"/>
              <a:t>THAT’S ALL, FOLKS! Beyond three variables, it is almost impossible to use a contingency table.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thoughts</a:t>
            </a:r>
          </a:p>
        </p:txBody>
      </p:sp>
      <p:sp>
        <p:nvSpPr>
          <p:cNvPr id="3" name="Content Placeholder 2"/>
          <p:cNvSpPr>
            <a:spLocks noGrp="1"/>
          </p:cNvSpPr>
          <p:nvPr>
            <p:ph idx="1"/>
          </p:nvPr>
        </p:nvSpPr>
        <p:spPr/>
        <p:txBody>
          <a:bodyPr>
            <a:normAutofit fontScale="85000" lnSpcReduction="20000"/>
          </a:bodyPr>
          <a:lstStyle/>
          <a:p>
            <a:r>
              <a:rPr lang="en-US" dirty="0"/>
              <a:t>Notice how it is very difficult to go beyond two predictor variables with compare-means (two-way ANOVA) and contingency tables. That is one of the reasons why researchers like the linear models—they make it possible (and easy to read) to include more than two predictor variables.</a:t>
            </a:r>
          </a:p>
          <a:p>
            <a:r>
              <a:rPr lang="en-US" dirty="0"/>
              <a:t>On the other hand, t-tests are fine for the experimental-control group Randomized Controlled Trial set-up, so that is why folks in medical research are familiar with t-tests. T-tests are less commonly seen in social science research, which tends to use multivariate models.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Key Terms</a:t>
            </a:r>
            <a:r>
              <a:rPr lang="en-US" dirty="0"/>
              <a:t>—talk the talk to be included in the conversation!</a:t>
            </a:r>
          </a:p>
        </p:txBody>
      </p:sp>
      <p:sp>
        <p:nvSpPr>
          <p:cNvPr id="3" name="Content Placeholder 2"/>
          <p:cNvSpPr>
            <a:spLocks noGrp="1"/>
          </p:cNvSpPr>
          <p:nvPr>
            <p:ph idx="1"/>
          </p:nvPr>
        </p:nvSpPr>
        <p:spPr/>
        <p:txBody>
          <a:bodyPr>
            <a:normAutofit fontScale="92500"/>
          </a:bodyPr>
          <a:lstStyle/>
          <a:p>
            <a:r>
              <a:rPr lang="en-US" dirty="0" err="1"/>
              <a:t>Bivariate</a:t>
            </a:r>
            <a:r>
              <a:rPr lang="en-US" dirty="0"/>
              <a:t>, binary variable, predictor variable(s), outcome variables, multivariate, linear model (AKA linear regression), compare-means procedures, means and proportions, t-test, ANOVA, </a:t>
            </a:r>
            <a:r>
              <a:rPr lang="en-US"/>
              <a:t>post-hoc tests, </a:t>
            </a:r>
            <a:r>
              <a:rPr lang="en-US" dirty="0"/>
              <a:t>two-way ANOVA, cross-tabs/contingency table, multi-category nominal and ordinal variables.</a:t>
            </a:r>
          </a:p>
          <a:p>
            <a:r>
              <a:rPr lang="en-US" dirty="0"/>
              <a:t>Regression output: correlation coefficient, scatter-plot, R-squared, regression coefficients.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this PowerPoint….</a:t>
            </a:r>
          </a:p>
        </p:txBody>
      </p:sp>
      <p:sp>
        <p:nvSpPr>
          <p:cNvPr id="3" name="Content Placeholder 2"/>
          <p:cNvSpPr>
            <a:spLocks noGrp="1"/>
          </p:cNvSpPr>
          <p:nvPr>
            <p:ph idx="1"/>
          </p:nvPr>
        </p:nvSpPr>
        <p:spPr/>
        <p:txBody>
          <a:bodyPr>
            <a:normAutofit lnSpcReduction="10000"/>
          </a:bodyPr>
          <a:lstStyle/>
          <a:p>
            <a:r>
              <a:rPr lang="en-US" dirty="0"/>
              <a:t>We will explain how the types of variables “point to” specific choices of data analysis techniques.</a:t>
            </a:r>
          </a:p>
          <a:p>
            <a:r>
              <a:rPr lang="en-US" dirty="0"/>
              <a:t>Provide examples.</a:t>
            </a:r>
          </a:p>
          <a:p>
            <a:r>
              <a:rPr lang="en-US" dirty="0"/>
              <a:t>Specify whether more than one choice is possible.</a:t>
            </a:r>
          </a:p>
          <a:p>
            <a:r>
              <a:rPr lang="en-US" dirty="0"/>
              <a:t>Most of our coverage will be for </a:t>
            </a:r>
            <a:r>
              <a:rPr lang="en-US" dirty="0" err="1"/>
              <a:t>bivariate</a:t>
            </a:r>
            <a:r>
              <a:rPr lang="en-US" dirty="0"/>
              <a:t> techniques (a predictor and an outcome variable).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Linear regression/linear model</a:t>
            </a:r>
          </a:p>
        </p:txBody>
      </p:sp>
      <p:sp>
        <p:nvSpPr>
          <p:cNvPr id="3" name="Content Placeholder 2"/>
          <p:cNvSpPr>
            <a:spLocks noGrp="1"/>
          </p:cNvSpPr>
          <p:nvPr>
            <p:ph idx="1"/>
          </p:nvPr>
        </p:nvSpPr>
        <p:spPr/>
        <p:txBody>
          <a:bodyPr>
            <a:normAutofit fontScale="92500" lnSpcReduction="10000"/>
          </a:bodyPr>
          <a:lstStyle/>
          <a:p>
            <a:r>
              <a:rPr lang="en-US" dirty="0"/>
              <a:t>This is a data analysis technique that is usually used for two variables, both of which are numerical.</a:t>
            </a:r>
          </a:p>
          <a:p>
            <a:r>
              <a:rPr lang="en-US" dirty="0"/>
              <a:t>Usually the variables are continuous (we can subdivide the measurements indefinitely) or can be treated that way (e.g., measured in dollars).</a:t>
            </a:r>
          </a:p>
          <a:p>
            <a:r>
              <a:rPr lang="en-US" dirty="0"/>
              <a:t>We will find the correlation coefficients, the coefficients for a linear equation, R-squared, and visualize the relationship as a scatterplot with a regression line.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fontScale="92500" lnSpcReduction="20000"/>
          </a:bodyPr>
          <a:lstStyle/>
          <a:p>
            <a:r>
              <a:rPr lang="en-US" dirty="0"/>
              <a:t>Can we use individuals’ heights to predict their weights?</a:t>
            </a:r>
          </a:p>
          <a:p>
            <a:r>
              <a:rPr lang="en-US" dirty="0"/>
              <a:t>Is there a correlation between cities’ unemployment rates and their crime rates?</a:t>
            </a:r>
          </a:p>
          <a:p>
            <a:r>
              <a:rPr lang="en-US" dirty="0"/>
              <a:t>Is there a correlation between cities’ income per capita and amount of green space per capita?</a:t>
            </a:r>
          </a:p>
          <a:p>
            <a:r>
              <a:rPr lang="en-US" dirty="0"/>
              <a:t>Do countries with higher per capita incomes have lower infant mortality rates?</a:t>
            </a:r>
          </a:p>
          <a:p>
            <a:r>
              <a:rPr lang="en-US" dirty="0"/>
              <a:t>Is there a relationship between a country’s level of income inequality and the crime rate?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Near-normal variables?</a:t>
            </a:r>
          </a:p>
        </p:txBody>
      </p:sp>
      <p:sp>
        <p:nvSpPr>
          <p:cNvPr id="3" name="Content Placeholder 2"/>
          <p:cNvSpPr>
            <a:spLocks noGrp="1"/>
          </p:cNvSpPr>
          <p:nvPr>
            <p:ph idx="1"/>
          </p:nvPr>
        </p:nvSpPr>
        <p:spPr/>
        <p:txBody>
          <a:bodyPr>
            <a:normAutofit lnSpcReduction="10000"/>
          </a:bodyPr>
          <a:lstStyle/>
          <a:p>
            <a:r>
              <a:rPr lang="en-US" dirty="0"/>
              <a:t>Numerical variables in a linear regression should be “near normal”—have a distribution that is sort of normal.</a:t>
            </a:r>
          </a:p>
          <a:p>
            <a:r>
              <a:rPr lang="en-US" dirty="0"/>
              <a:t>If they are positively skewed (and do not have 0 values), they can be “log transformed”—an easy procedure in most software—before the regression analysis.</a:t>
            </a:r>
          </a:p>
          <a:p>
            <a:r>
              <a:rPr lang="en-US" dirty="0"/>
              <a:t>For example: per capita income, number of physicians per capita in countries.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regression</a:t>
            </a:r>
          </a:p>
        </p:txBody>
      </p:sp>
      <p:sp>
        <p:nvSpPr>
          <p:cNvPr id="3" name="Content Placeholder 2"/>
          <p:cNvSpPr>
            <a:spLocks noGrp="1"/>
          </p:cNvSpPr>
          <p:nvPr>
            <p:ph idx="1"/>
          </p:nvPr>
        </p:nvSpPr>
        <p:spPr/>
        <p:txBody>
          <a:bodyPr>
            <a:normAutofit lnSpcReduction="10000"/>
          </a:bodyPr>
          <a:lstStyle/>
          <a:p>
            <a:r>
              <a:rPr lang="en-US" dirty="0"/>
              <a:t>Regression analysis (linear model) can be carried out with more than one predictor variable.</a:t>
            </a:r>
          </a:p>
          <a:p>
            <a:r>
              <a:rPr lang="en-US" dirty="0"/>
              <a:t>The predictor variables can be binaries as well as continuous numerical variables.</a:t>
            </a:r>
          </a:p>
          <a:p>
            <a:r>
              <a:rPr lang="en-US" dirty="0"/>
              <a:t>In a linear probability model, we have a binary outcome variable and multiple predictors.</a:t>
            </a:r>
          </a:p>
          <a:p>
            <a:r>
              <a:rPr lang="en-US" dirty="0"/>
              <a:t>In a logistic regression (which is not linear), we have a binary outcome variable.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Examples of multiple regression questions</a:t>
            </a:r>
          </a:p>
        </p:txBody>
      </p:sp>
      <p:sp>
        <p:nvSpPr>
          <p:cNvPr id="3" name="Content Placeholder 2"/>
          <p:cNvSpPr>
            <a:spLocks noGrp="1"/>
          </p:cNvSpPr>
          <p:nvPr>
            <p:ph idx="1"/>
          </p:nvPr>
        </p:nvSpPr>
        <p:spPr/>
        <p:txBody>
          <a:bodyPr>
            <a:normAutofit fontScale="92500" lnSpcReduction="20000"/>
          </a:bodyPr>
          <a:lstStyle/>
          <a:p>
            <a:r>
              <a:rPr lang="en-US" dirty="0"/>
              <a:t>Are per capita income and level of inequality predictors of nations’ infant mortality rates?</a:t>
            </a:r>
          </a:p>
          <a:p>
            <a:r>
              <a:rPr lang="en-US" dirty="0"/>
              <a:t>Are the percentage of college graduates and median household income predictors of communities’ crime rates?</a:t>
            </a:r>
          </a:p>
          <a:p>
            <a:r>
              <a:rPr lang="en-US" dirty="0"/>
              <a:t>Linear probability model or logistic regression, with a binary outcome: </a:t>
            </a:r>
          </a:p>
          <a:p>
            <a:pPr lvl="1"/>
            <a:r>
              <a:rPr lang="en-US" dirty="0"/>
              <a:t>Can we predict recidivism (conviction of a crime within three years of release) from a combination of: the length of a prior prison term, characteristics of the individual, and the poverty rate of the community in which they live?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Compare Means procedures</a:t>
            </a:r>
          </a:p>
        </p:txBody>
      </p:sp>
      <p:sp>
        <p:nvSpPr>
          <p:cNvPr id="3" name="Content Placeholder 2"/>
          <p:cNvSpPr>
            <a:spLocks noGrp="1"/>
          </p:cNvSpPr>
          <p:nvPr>
            <p:ph idx="1"/>
          </p:nvPr>
        </p:nvSpPr>
        <p:spPr/>
        <p:txBody>
          <a:bodyPr>
            <a:normAutofit lnSpcReduction="10000"/>
          </a:bodyPr>
          <a:lstStyle/>
          <a:p>
            <a:r>
              <a:rPr lang="en-US" dirty="0"/>
              <a:t>The overall logic is that we have a </a:t>
            </a:r>
            <a:r>
              <a:rPr lang="en-US" dirty="0" err="1"/>
              <a:t>categoric</a:t>
            </a:r>
            <a:r>
              <a:rPr lang="en-US" dirty="0"/>
              <a:t> predictor variable (could be a binary) and a numerical outcome variable (could be a binary).</a:t>
            </a:r>
          </a:p>
          <a:p>
            <a:r>
              <a:rPr lang="en-US" dirty="0"/>
              <a:t>Do the “groups” or “factors” of the predictor variable have different means on the outcome variable?</a:t>
            </a:r>
          </a:p>
          <a:p>
            <a:r>
              <a:rPr lang="en-US" dirty="0"/>
              <a:t>Do the “groups” or “factors” have different proportions for a binary outcome variable?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fontScale="85000" lnSpcReduction="20000"/>
          </a:bodyPr>
          <a:lstStyle/>
          <a:p>
            <a:r>
              <a:rPr lang="en-US" dirty="0"/>
              <a:t>Do men, women, and non-binary individuals have different </a:t>
            </a:r>
            <a:r>
              <a:rPr lang="en-US" b="1" dirty="0"/>
              <a:t>means </a:t>
            </a:r>
            <a:r>
              <a:rPr lang="en-US" dirty="0"/>
              <a:t>for their javelin throws?</a:t>
            </a:r>
          </a:p>
          <a:p>
            <a:r>
              <a:rPr lang="en-US" dirty="0"/>
              <a:t>Are tall, short, or medium-height people different in the </a:t>
            </a:r>
            <a:r>
              <a:rPr lang="en-US" b="1" dirty="0"/>
              <a:t>proportion</a:t>
            </a:r>
            <a:r>
              <a:rPr lang="en-US" dirty="0"/>
              <a:t> that says “Yes, I love watching basketball!”</a:t>
            </a:r>
          </a:p>
          <a:p>
            <a:r>
              <a:rPr lang="en-US" dirty="0"/>
              <a:t>Are pets owned by people in the city smaller </a:t>
            </a:r>
            <a:r>
              <a:rPr lang="en-US" b="1" dirty="0"/>
              <a:t>on average </a:t>
            </a:r>
            <a:r>
              <a:rPr lang="en-US" dirty="0"/>
              <a:t>than pets owned by people in the country?</a:t>
            </a:r>
          </a:p>
          <a:p>
            <a:r>
              <a:rPr lang="en-US" dirty="0"/>
              <a:t>Do attorneys in corporate law have higher </a:t>
            </a:r>
            <a:r>
              <a:rPr lang="en-US" b="1" dirty="0"/>
              <a:t>mean</a:t>
            </a:r>
            <a:r>
              <a:rPr lang="en-US" dirty="0"/>
              <a:t> </a:t>
            </a:r>
            <a:r>
              <a:rPr lang="en-US" b="1" dirty="0"/>
              <a:t>earnings</a:t>
            </a:r>
            <a:r>
              <a:rPr lang="en-US" dirty="0"/>
              <a:t> than public defenders?</a:t>
            </a:r>
          </a:p>
          <a:p>
            <a:r>
              <a:rPr lang="en-US" dirty="0"/>
              <a:t>Is religious affiliation (multiple categories for a nominal variable) a predictor of </a:t>
            </a:r>
            <a:r>
              <a:rPr lang="en-US" b="1" dirty="0"/>
              <a:t>mean time spent on social media?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1316</Words>
  <Application>Microsoft Office PowerPoint</Application>
  <PresentationFormat>On-screen Show (4:3)</PresentationFormat>
  <Paragraphs>74</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Selecting Data Analysis Techniques</vt:lpstr>
      <vt:lpstr>In this PowerPoint….</vt:lpstr>
      <vt:lpstr>Linear regression/linear model</vt:lpstr>
      <vt:lpstr>Examples</vt:lpstr>
      <vt:lpstr>Near-normal variables?</vt:lpstr>
      <vt:lpstr>Multiple regression</vt:lpstr>
      <vt:lpstr>Examples of multiple regression questions</vt:lpstr>
      <vt:lpstr>Compare Means procedures</vt:lpstr>
      <vt:lpstr>Examples</vt:lpstr>
      <vt:lpstr>Two options</vt:lpstr>
      <vt:lpstr>Proportions too!</vt:lpstr>
      <vt:lpstr>Post-hoc result for ANOVA</vt:lpstr>
      <vt:lpstr>Two-way ANOVA</vt:lpstr>
      <vt:lpstr>Cross-tabs/contingency tables</vt:lpstr>
      <vt:lpstr>Examples</vt:lpstr>
      <vt:lpstr>Chi-square and Measures of Association</vt:lpstr>
      <vt:lpstr>Layering third variable</vt:lpstr>
      <vt:lpstr>Final thoughts</vt:lpstr>
      <vt:lpstr>Key Terms—talk the talk to be included in the conversation!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Selecting data analysis techniques</dc:title>
  <dc:creator>owner</dc:creator>
  <cp:lastModifiedBy>Carli Hansen</cp:lastModifiedBy>
  <cp:revision>13</cp:revision>
  <dcterms:created xsi:type="dcterms:W3CDTF">2022-08-22T13:20:08Z</dcterms:created>
  <dcterms:modified xsi:type="dcterms:W3CDTF">2022-12-06T22:13:36Z</dcterms:modified>
</cp:coreProperties>
</file>